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58" r:id="rId7"/>
    <p:sldId id="263" r:id="rId8"/>
    <p:sldId id="259" r:id="rId9"/>
    <p:sldId id="260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A1C"/>
    <a:srgbClr val="006666"/>
    <a:srgbClr val="669900"/>
    <a:srgbClr val="8CA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Regular</a:t>
            </a:r>
            <a:r>
              <a:rPr lang="en-US" baseline="0"/>
              <a:t> Fixed Routes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'[Updated ridership charts.xlsx]Regular Fixed'!$A$12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'[Updated ridership charts.xlsx]Regular Fixed'!$B$1:$AA$1</c:f>
              <c:strCache>
                <c:ptCount val="26"/>
                <c:pt idx="0">
                  <c:v>  Route   1</c:v>
                </c:pt>
                <c:pt idx="1">
                  <c:v>  Route   2</c:v>
                </c:pt>
                <c:pt idx="2">
                  <c:v>  Route  5</c:v>
                </c:pt>
                <c:pt idx="3">
                  <c:v>Route   7</c:v>
                </c:pt>
                <c:pt idx="4">
                  <c:v>  Route   8</c:v>
                </c:pt>
                <c:pt idx="5">
                  <c:v> Route 10</c:v>
                </c:pt>
                <c:pt idx="6">
                  <c:v> Route 11</c:v>
                </c:pt>
                <c:pt idx="7">
                  <c:v>Route 12</c:v>
                </c:pt>
                <c:pt idx="8">
                  <c:v>Route 16</c:v>
                </c:pt>
                <c:pt idx="9">
                  <c:v>Route 31</c:v>
                </c:pt>
                <c:pt idx="10">
                  <c:v>Route 36</c:v>
                </c:pt>
                <c:pt idx="11">
                  <c:v>Route 50</c:v>
                </c:pt>
                <c:pt idx="12">
                  <c:v>Route 51</c:v>
                </c:pt>
                <c:pt idx="13">
                  <c:v>Route 53</c:v>
                </c:pt>
                <c:pt idx="14">
                  <c:v>Route 54</c:v>
                </c:pt>
                <c:pt idx="15">
                  <c:v>Route 66</c:v>
                </c:pt>
                <c:pt idx="16">
                  <c:v>Route 92</c:v>
                </c:pt>
                <c:pt idx="17">
                  <c:v>Route 96</c:v>
                </c:pt>
                <c:pt idx="18">
                  <c:v>Route 97</c:v>
                </c:pt>
                <c:pt idx="19">
                  <c:v>Route 140</c:v>
                </c:pt>
                <c:pt idx="20">
                  <c:v>Route 141</c:v>
                </c:pt>
                <c:pt idx="21">
                  <c:v>Route 155</c:v>
                </c:pt>
                <c:pt idx="22">
                  <c:v>Route 157</c:v>
                </c:pt>
                <c:pt idx="23">
                  <c:v>Route 198</c:v>
                </c:pt>
                <c:pt idx="24">
                  <c:v>Route 222</c:v>
                </c:pt>
                <c:pt idx="25">
                  <c:v>Route 251</c:v>
                </c:pt>
              </c:strCache>
            </c:strRef>
          </c:cat>
          <c:val>
            <c:numRef>
              <c:f>'[Updated ridership charts.xlsx]Regular Fixed'!$B$12:$AA$12</c:f>
              <c:numCache>
                <c:formatCode>#,##0</c:formatCode>
                <c:ptCount val="26"/>
                <c:pt idx="0">
                  <c:v>7964</c:v>
                </c:pt>
                <c:pt idx="1">
                  <c:v>5007</c:v>
                </c:pt>
                <c:pt idx="2">
                  <c:v>40751</c:v>
                </c:pt>
                <c:pt idx="3" formatCode="General">
                  <c:v>88</c:v>
                </c:pt>
                <c:pt idx="4">
                  <c:v>34943</c:v>
                </c:pt>
                <c:pt idx="5">
                  <c:v>20061</c:v>
                </c:pt>
                <c:pt idx="6">
                  <c:v>26903</c:v>
                </c:pt>
                <c:pt idx="7" formatCode="General">
                  <c:v>0</c:v>
                </c:pt>
                <c:pt idx="8">
                  <c:v>9719</c:v>
                </c:pt>
                <c:pt idx="9">
                  <c:v>7995</c:v>
                </c:pt>
                <c:pt idx="10">
                  <c:v>1216</c:v>
                </c:pt>
                <c:pt idx="11">
                  <c:v>5396</c:v>
                </c:pt>
                <c:pt idx="12">
                  <c:v>2513</c:v>
                </c:pt>
                <c:pt idx="13">
                  <c:v>5396</c:v>
                </c:pt>
                <c:pt idx="14">
                  <c:v>5951</c:v>
                </c:pt>
                <c:pt idx="15">
                  <c:v>97559</c:v>
                </c:pt>
                <c:pt idx="16" formatCode="General">
                  <c:v>70</c:v>
                </c:pt>
                <c:pt idx="17" formatCode="General">
                  <c:v>189</c:v>
                </c:pt>
                <c:pt idx="18">
                  <c:v>3101</c:v>
                </c:pt>
                <c:pt idx="19">
                  <c:v>21746</c:v>
                </c:pt>
                <c:pt idx="20">
                  <c:v>23407</c:v>
                </c:pt>
                <c:pt idx="21">
                  <c:v>15812</c:v>
                </c:pt>
                <c:pt idx="22">
                  <c:v>28386</c:v>
                </c:pt>
                <c:pt idx="23">
                  <c:v>5891</c:v>
                </c:pt>
                <c:pt idx="24" formatCode="General">
                  <c:v>129</c:v>
                </c:pt>
                <c:pt idx="25" formatCode="General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A-48D0-8FFD-88CA55374011}"/>
            </c:ext>
          </c:extLst>
        </c:ser>
        <c:ser>
          <c:idx val="1"/>
          <c:order val="1"/>
          <c:tx>
            <c:strRef>
              <c:f>'[Updated ridership charts.xlsx]Regular Fixed'!$A$13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'[Updated ridership charts.xlsx]Regular Fixed'!$B$1:$AA$1</c:f>
              <c:strCache>
                <c:ptCount val="26"/>
                <c:pt idx="0">
                  <c:v>  Route   1</c:v>
                </c:pt>
                <c:pt idx="1">
                  <c:v>  Route   2</c:v>
                </c:pt>
                <c:pt idx="2">
                  <c:v>  Route  5</c:v>
                </c:pt>
                <c:pt idx="3">
                  <c:v>Route   7</c:v>
                </c:pt>
                <c:pt idx="4">
                  <c:v>  Route   8</c:v>
                </c:pt>
                <c:pt idx="5">
                  <c:v> Route 10</c:v>
                </c:pt>
                <c:pt idx="6">
                  <c:v> Route 11</c:v>
                </c:pt>
                <c:pt idx="7">
                  <c:v>Route 12</c:v>
                </c:pt>
                <c:pt idx="8">
                  <c:v>Route 16</c:v>
                </c:pt>
                <c:pt idx="9">
                  <c:v>Route 31</c:v>
                </c:pt>
                <c:pt idx="10">
                  <c:v>Route 36</c:v>
                </c:pt>
                <c:pt idx="11">
                  <c:v>Route 50</c:v>
                </c:pt>
                <c:pt idx="12">
                  <c:v>Route 51</c:v>
                </c:pt>
                <c:pt idx="13">
                  <c:v>Route 53</c:v>
                </c:pt>
                <c:pt idx="14">
                  <c:v>Route 54</c:v>
                </c:pt>
                <c:pt idx="15">
                  <c:v>Route 66</c:v>
                </c:pt>
                <c:pt idx="16">
                  <c:v>Route 92</c:v>
                </c:pt>
                <c:pt idx="17">
                  <c:v>Route 96</c:v>
                </c:pt>
                <c:pt idx="18">
                  <c:v>Route 97</c:v>
                </c:pt>
                <c:pt idx="19">
                  <c:v>Route 140</c:v>
                </c:pt>
                <c:pt idx="20">
                  <c:v>Route 141</c:v>
                </c:pt>
                <c:pt idx="21">
                  <c:v>Route 155</c:v>
                </c:pt>
                <c:pt idx="22">
                  <c:v>Route 157</c:v>
                </c:pt>
                <c:pt idx="23">
                  <c:v>Route 198</c:v>
                </c:pt>
                <c:pt idx="24">
                  <c:v>Route 222</c:v>
                </c:pt>
                <c:pt idx="25">
                  <c:v>Route 251</c:v>
                </c:pt>
              </c:strCache>
            </c:strRef>
          </c:cat>
          <c:val>
            <c:numRef>
              <c:f>'[Updated ridership charts.xlsx]Regular Fixed'!$B$13:$AA$13</c:f>
              <c:numCache>
                <c:formatCode>#,##0</c:formatCode>
                <c:ptCount val="26"/>
                <c:pt idx="0">
                  <c:v>7389</c:v>
                </c:pt>
                <c:pt idx="1">
                  <c:v>5361</c:v>
                </c:pt>
                <c:pt idx="2">
                  <c:v>44798</c:v>
                </c:pt>
                <c:pt idx="3" formatCode="General">
                  <c:v>103</c:v>
                </c:pt>
                <c:pt idx="4">
                  <c:v>42347</c:v>
                </c:pt>
                <c:pt idx="5">
                  <c:v>21930</c:v>
                </c:pt>
                <c:pt idx="6">
                  <c:v>29133</c:v>
                </c:pt>
                <c:pt idx="7" formatCode="General">
                  <c:v>63</c:v>
                </c:pt>
                <c:pt idx="8">
                  <c:v>8500</c:v>
                </c:pt>
                <c:pt idx="9">
                  <c:v>7615</c:v>
                </c:pt>
                <c:pt idx="10">
                  <c:v>864</c:v>
                </c:pt>
                <c:pt idx="11">
                  <c:v>4580</c:v>
                </c:pt>
                <c:pt idx="12">
                  <c:v>2678</c:v>
                </c:pt>
                <c:pt idx="13">
                  <c:v>6383</c:v>
                </c:pt>
                <c:pt idx="14">
                  <c:v>6393</c:v>
                </c:pt>
                <c:pt idx="15">
                  <c:v>107874</c:v>
                </c:pt>
                <c:pt idx="16" formatCode="General">
                  <c:v>77</c:v>
                </c:pt>
                <c:pt idx="17" formatCode="General">
                  <c:v>113</c:v>
                </c:pt>
                <c:pt idx="18">
                  <c:v>4056</c:v>
                </c:pt>
                <c:pt idx="19">
                  <c:v>25821</c:v>
                </c:pt>
                <c:pt idx="20">
                  <c:v>2695</c:v>
                </c:pt>
                <c:pt idx="21">
                  <c:v>15340</c:v>
                </c:pt>
                <c:pt idx="22">
                  <c:v>26065</c:v>
                </c:pt>
                <c:pt idx="23">
                  <c:v>7031</c:v>
                </c:pt>
                <c:pt idx="24" formatCode="General">
                  <c:v>144</c:v>
                </c:pt>
                <c:pt idx="25" formatCode="General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A-48D0-8FFD-88CA55374011}"/>
            </c:ext>
          </c:extLst>
        </c:ser>
        <c:ser>
          <c:idx val="2"/>
          <c:order val="2"/>
          <c:tx>
            <c:strRef>
              <c:f>'[Updated ridership charts.xlsx]Regular Fixed'!$A$14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'[Updated ridership charts.xlsx]Regular Fixed'!$B$1:$AA$1</c:f>
              <c:strCache>
                <c:ptCount val="26"/>
                <c:pt idx="0">
                  <c:v>  Route   1</c:v>
                </c:pt>
                <c:pt idx="1">
                  <c:v>  Route   2</c:v>
                </c:pt>
                <c:pt idx="2">
                  <c:v>  Route  5</c:v>
                </c:pt>
                <c:pt idx="3">
                  <c:v>Route   7</c:v>
                </c:pt>
                <c:pt idx="4">
                  <c:v>  Route   8</c:v>
                </c:pt>
                <c:pt idx="5">
                  <c:v> Route 10</c:v>
                </c:pt>
                <c:pt idx="6">
                  <c:v> Route 11</c:v>
                </c:pt>
                <c:pt idx="7">
                  <c:v>Route 12</c:v>
                </c:pt>
                <c:pt idx="8">
                  <c:v>Route 16</c:v>
                </c:pt>
                <c:pt idx="9">
                  <c:v>Route 31</c:v>
                </c:pt>
                <c:pt idx="10">
                  <c:v>Route 36</c:v>
                </c:pt>
                <c:pt idx="11">
                  <c:v>Route 50</c:v>
                </c:pt>
                <c:pt idx="12">
                  <c:v>Route 51</c:v>
                </c:pt>
                <c:pt idx="13">
                  <c:v>Route 53</c:v>
                </c:pt>
                <c:pt idx="14">
                  <c:v>Route 54</c:v>
                </c:pt>
                <c:pt idx="15">
                  <c:v>Route 66</c:v>
                </c:pt>
                <c:pt idx="16">
                  <c:v>Route 92</c:v>
                </c:pt>
                <c:pt idx="17">
                  <c:v>Route 96</c:v>
                </c:pt>
                <c:pt idx="18">
                  <c:v>Route 97</c:v>
                </c:pt>
                <c:pt idx="19">
                  <c:v>Route 140</c:v>
                </c:pt>
                <c:pt idx="20">
                  <c:v>Route 141</c:v>
                </c:pt>
                <c:pt idx="21">
                  <c:v>Route 155</c:v>
                </c:pt>
                <c:pt idx="22">
                  <c:v>Route 157</c:v>
                </c:pt>
                <c:pt idx="23">
                  <c:v>Route 198</c:v>
                </c:pt>
                <c:pt idx="24">
                  <c:v>Route 222</c:v>
                </c:pt>
                <c:pt idx="25">
                  <c:v>Route 251</c:v>
                </c:pt>
              </c:strCache>
            </c:strRef>
          </c:cat>
          <c:val>
            <c:numRef>
              <c:f>'[Updated ridership charts.xlsx]Regular Fixed'!$B$14:$AA$14</c:f>
              <c:numCache>
                <c:formatCode>#,##0</c:formatCode>
                <c:ptCount val="26"/>
                <c:pt idx="0">
                  <c:v>7050</c:v>
                </c:pt>
                <c:pt idx="1">
                  <c:v>4356</c:v>
                </c:pt>
                <c:pt idx="2">
                  <c:v>38914</c:v>
                </c:pt>
                <c:pt idx="3" formatCode="General">
                  <c:v>69</c:v>
                </c:pt>
                <c:pt idx="4">
                  <c:v>38229</c:v>
                </c:pt>
                <c:pt idx="5">
                  <c:v>21594</c:v>
                </c:pt>
                <c:pt idx="6">
                  <c:v>28401</c:v>
                </c:pt>
                <c:pt idx="7" formatCode="General">
                  <c:v>61</c:v>
                </c:pt>
                <c:pt idx="8">
                  <c:v>7898</c:v>
                </c:pt>
                <c:pt idx="9">
                  <c:v>7314</c:v>
                </c:pt>
                <c:pt idx="10">
                  <c:v>1134</c:v>
                </c:pt>
                <c:pt idx="11">
                  <c:v>4308</c:v>
                </c:pt>
                <c:pt idx="12">
                  <c:v>2582</c:v>
                </c:pt>
                <c:pt idx="13">
                  <c:v>6382</c:v>
                </c:pt>
                <c:pt idx="14">
                  <c:v>5193</c:v>
                </c:pt>
                <c:pt idx="15">
                  <c:v>103303</c:v>
                </c:pt>
                <c:pt idx="16" formatCode="General">
                  <c:v>94</c:v>
                </c:pt>
                <c:pt idx="17" formatCode="General">
                  <c:v>107</c:v>
                </c:pt>
                <c:pt idx="18">
                  <c:v>3325</c:v>
                </c:pt>
                <c:pt idx="19">
                  <c:v>20490</c:v>
                </c:pt>
                <c:pt idx="20">
                  <c:v>23621</c:v>
                </c:pt>
                <c:pt idx="21">
                  <c:v>15096</c:v>
                </c:pt>
                <c:pt idx="22">
                  <c:v>23248</c:v>
                </c:pt>
                <c:pt idx="23">
                  <c:v>7094</c:v>
                </c:pt>
                <c:pt idx="24" formatCode="General">
                  <c:v>94</c:v>
                </c:pt>
                <c:pt idx="25" formatCode="General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A-48D0-8FFD-88CA55374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085247"/>
        <c:axId val="1766082335"/>
      </c:barChart>
      <c:catAx>
        <c:axId val="176608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6082335"/>
        <c:crosses val="autoZero"/>
        <c:auto val="1"/>
        <c:lblAlgn val="ctr"/>
        <c:lblOffset val="100"/>
        <c:noMultiLvlLbl val="0"/>
      </c:catAx>
      <c:valAx>
        <c:axId val="176608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608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Albuquerque Rapid</a:t>
            </a:r>
            <a:r>
              <a:rPr lang="en-US" baseline="0"/>
              <a:t> Transit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'[Updated ridership charts.xlsx]ART ridership'!$A$13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'[Updated ridership charts.xlsx]ART ridership'!$B$1:$D$2</c:f>
              <c:strCache>
                <c:ptCount val="3"/>
                <c:pt idx="0">
                  <c:v>Route 766</c:v>
                </c:pt>
                <c:pt idx="1">
                  <c:v>Route 777</c:v>
                </c:pt>
                <c:pt idx="2">
                  <c:v>Route 790</c:v>
                </c:pt>
              </c:strCache>
            </c:strRef>
          </c:cat>
          <c:val>
            <c:numRef>
              <c:f>'[Updated ridership charts.xlsx]ART ridership'!$B$13:$D$13</c:f>
              <c:numCache>
                <c:formatCode>#,##0</c:formatCode>
                <c:ptCount val="3"/>
                <c:pt idx="0">
                  <c:v>85409</c:v>
                </c:pt>
                <c:pt idx="1">
                  <c:v>78095</c:v>
                </c:pt>
                <c:pt idx="2">
                  <c:v>5539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E-4001-A89A-F5C6DD216549}"/>
            </c:ext>
          </c:extLst>
        </c:ser>
        <c:ser>
          <c:idx val="1"/>
          <c:order val="1"/>
          <c:tx>
            <c:strRef>
              <c:f>'[Updated ridership charts.xlsx]ART ridership'!$A$14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'[Updated ridership charts.xlsx]ART ridership'!$B$1:$D$2</c:f>
              <c:strCache>
                <c:ptCount val="3"/>
                <c:pt idx="0">
                  <c:v>Route 766</c:v>
                </c:pt>
                <c:pt idx="1">
                  <c:v>Route 777</c:v>
                </c:pt>
                <c:pt idx="2">
                  <c:v>Route 790</c:v>
                </c:pt>
              </c:strCache>
            </c:strRef>
          </c:cat>
          <c:val>
            <c:numRef>
              <c:f>'[Updated ridership charts.xlsx]ART ridership'!$B$14:$D$14</c:f>
              <c:numCache>
                <c:formatCode>#,##0</c:formatCode>
                <c:ptCount val="3"/>
                <c:pt idx="0">
                  <c:v>90606</c:v>
                </c:pt>
                <c:pt idx="1">
                  <c:v>84736</c:v>
                </c:pt>
                <c:pt idx="2">
                  <c:v>5399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E-4001-A89A-F5C6DD216549}"/>
            </c:ext>
          </c:extLst>
        </c:ser>
        <c:ser>
          <c:idx val="2"/>
          <c:order val="2"/>
          <c:tx>
            <c:strRef>
              <c:f>'[Updated ridership charts.xlsx]ART ridership'!$A$15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'[Updated ridership charts.xlsx]ART ridership'!$B$1:$D$2</c:f>
              <c:strCache>
                <c:ptCount val="3"/>
                <c:pt idx="0">
                  <c:v>Route 766</c:v>
                </c:pt>
                <c:pt idx="1">
                  <c:v>Route 777</c:v>
                </c:pt>
                <c:pt idx="2">
                  <c:v>Route 790</c:v>
                </c:pt>
              </c:strCache>
            </c:strRef>
          </c:cat>
          <c:val>
            <c:numRef>
              <c:f>'[Updated ridership charts.xlsx]ART ridership'!$B$15:$D$15</c:f>
              <c:numCache>
                <c:formatCode>#,##0</c:formatCode>
                <c:ptCount val="3"/>
                <c:pt idx="0">
                  <c:v>89599</c:v>
                </c:pt>
                <c:pt idx="1">
                  <c:v>83035</c:v>
                </c:pt>
                <c:pt idx="2">
                  <c:v>4777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E-4001-A89A-F5C6DD216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3589023"/>
        <c:axId val="1963591103"/>
      </c:barChart>
      <c:catAx>
        <c:axId val="196358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3591103"/>
        <c:crosses val="autoZero"/>
        <c:auto val="1"/>
        <c:lblAlgn val="ctr"/>
        <c:lblOffset val="100"/>
        <c:noMultiLvlLbl val="0"/>
      </c:catAx>
      <c:valAx>
        <c:axId val="196359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358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Sun Van Ridership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'[Updated ridership charts.xlsx]Sheet6'!$H$13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'[Updated ridership charts.xlsx]Sheet6'!$I$13</c:f>
              <c:numCache>
                <c:formatCode>#,##0</c:formatCode>
                <c:ptCount val="1"/>
                <c:pt idx="0">
                  <c:v>13002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0-4EB1-8642-6E1221C65340}"/>
            </c:ext>
          </c:extLst>
        </c:ser>
        <c:ser>
          <c:idx val="1"/>
          <c:order val="1"/>
          <c:tx>
            <c:strRef>
              <c:f>'[Updated ridership charts.xlsx]Sheet6'!$H$14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'[Updated ridership charts.xlsx]Sheet6'!$I$14</c:f>
              <c:numCache>
                <c:formatCode>#,##0</c:formatCode>
                <c:ptCount val="1"/>
                <c:pt idx="0">
                  <c:v>14208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B0-4EB1-8642-6E1221C65340}"/>
            </c:ext>
          </c:extLst>
        </c:ser>
        <c:ser>
          <c:idx val="2"/>
          <c:order val="2"/>
          <c:tx>
            <c:strRef>
              <c:f>'[Updated ridership charts.xlsx]Sheet6'!$H$15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'[Updated ridership charts.xlsx]Sheet6'!$I$15</c:f>
              <c:numCache>
                <c:formatCode>#,##0</c:formatCode>
                <c:ptCount val="1"/>
                <c:pt idx="0">
                  <c:v>14855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B0-4EB1-8642-6E1221C65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934543"/>
        <c:axId val="419939951"/>
      </c:barChart>
      <c:catAx>
        <c:axId val="4199345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9939951"/>
        <c:crosses val="autoZero"/>
        <c:auto val="1"/>
        <c:lblAlgn val="ctr"/>
        <c:lblOffset val="100"/>
        <c:noMultiLvlLbl val="0"/>
      </c:catAx>
      <c:valAx>
        <c:axId val="419939951"/>
        <c:scaling>
          <c:orientation val="minMax"/>
          <c:min val="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993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Total</a:t>
            </a:r>
            <a:r>
              <a:rPr lang="en-US" baseline="0"/>
              <a:t> Customer Service Calls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'[Customer Service Calls (Recovered).xlsx]2022 Monthly'!$H$14</c:f>
              <c:numCache>
                <c:formatCode>#,##0</c:formatCode>
                <c:ptCount val="1"/>
                <c:pt idx="0">
                  <c:v>14557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5-4E92-A2AA-CEA3D224B85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'[Customer Service Calls (Recovered).xlsx]2022 Monthly'!$H$15</c:f>
              <c:numCache>
                <c:formatCode>#,##0</c:formatCode>
                <c:ptCount val="1"/>
                <c:pt idx="0">
                  <c:v>15612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5-4E92-A2AA-CEA3D224B855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'[Customer Service Calls (Recovered).xlsx]2022 Monthly'!$H$16</c:f>
              <c:numCache>
                <c:formatCode>#,##0</c:formatCode>
                <c:ptCount val="1"/>
                <c:pt idx="0">
                  <c:v>18463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5-4E92-A2AA-CEA3D224B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1143311"/>
        <c:axId val="681143727"/>
      </c:barChart>
      <c:catAx>
        <c:axId val="6811433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1143727"/>
        <c:crosses val="autoZero"/>
        <c:auto val="1"/>
        <c:lblAlgn val="ctr"/>
        <c:lblOffset val="100"/>
        <c:noMultiLvlLbl val="0"/>
      </c:catAx>
      <c:valAx>
        <c:axId val="68114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1143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Security</a:t>
            </a:r>
            <a:r>
              <a:rPr lang="en-US" baseline="0"/>
              <a:t> Calls vs. Security Checks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'[Copy of ZF Security data.xlsx]Sheet3'!$B$1</c:f>
              <c:strCache>
                <c:ptCount val="1"/>
                <c:pt idx="0">
                  <c:v>Total Security Calls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'[Copy of ZF Security data.xlsx]Sheet3'!$A$2:$A$8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'[Copy of ZF Security data.xlsx]Sheet3'!$B$2:$B$8</c:f>
              <c:numCache>
                <c:formatCode>General</c:formatCode>
                <c:ptCount val="7"/>
                <c:pt idx="0">
                  <c:v>260</c:v>
                </c:pt>
                <c:pt idx="1">
                  <c:v>245</c:v>
                </c:pt>
                <c:pt idx="2">
                  <c:v>247</c:v>
                </c:pt>
                <c:pt idx="3">
                  <c:v>271</c:v>
                </c:pt>
                <c:pt idx="4">
                  <c:v>294</c:v>
                </c:pt>
                <c:pt idx="5">
                  <c:v>354</c:v>
                </c:pt>
                <c:pt idx="6">
                  <c:v>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F1-4EAB-B016-717AF1932F71}"/>
            </c:ext>
          </c:extLst>
        </c:ser>
        <c:ser>
          <c:idx val="1"/>
          <c:order val="1"/>
          <c:tx>
            <c:strRef>
              <c:f>'[Copy of ZF Security data.xlsx]Sheet3'!$C$1</c:f>
              <c:strCache>
                <c:ptCount val="1"/>
                <c:pt idx="0">
                  <c:v>Security Check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'[Copy of ZF Security data.xlsx]Sheet3'!$A$2:$A$8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'[Copy of ZF Security data.xlsx]Sheet3'!$C$2:$C$8</c:f>
              <c:numCache>
                <c:formatCode>General</c:formatCode>
                <c:ptCount val="7"/>
                <c:pt idx="0">
                  <c:v>466</c:v>
                </c:pt>
                <c:pt idx="1">
                  <c:v>432</c:v>
                </c:pt>
                <c:pt idx="2">
                  <c:v>444</c:v>
                </c:pt>
                <c:pt idx="3">
                  <c:v>483</c:v>
                </c:pt>
                <c:pt idx="4">
                  <c:v>544</c:v>
                </c:pt>
                <c:pt idx="5">
                  <c:v>597</c:v>
                </c:pt>
                <c:pt idx="6">
                  <c:v>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F1-4EAB-B016-717AF1932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1171343"/>
        <c:axId val="1411170095"/>
      </c:lineChart>
      <c:catAx>
        <c:axId val="141117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1170095"/>
        <c:crosses val="autoZero"/>
        <c:auto val="1"/>
        <c:lblAlgn val="ctr"/>
        <c:lblOffset val="100"/>
        <c:noMultiLvlLbl val="0"/>
      </c:catAx>
      <c:valAx>
        <c:axId val="141117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117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Calls To</a:t>
            </a:r>
            <a:r>
              <a:rPr lang="en-US" baseline="0"/>
              <a:t> Transit Centers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'[Metro Security Calls by location (Recovered).xlsx]Sheet4'!$A$6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(Recovered).xlsx]Sheet4'!$B$1:$I$1</c:f>
              <c:strCache>
                <c:ptCount val="8"/>
                <c:pt idx="0">
                  <c:v>ATC</c:v>
                </c:pt>
                <c:pt idx="1">
                  <c:v>CUTC</c:v>
                </c:pt>
                <c:pt idx="2">
                  <c:v>MTC</c:v>
                </c:pt>
                <c:pt idx="3">
                  <c:v>NWTC</c:v>
                </c:pt>
                <c:pt idx="4">
                  <c:v>UTC</c:v>
                </c:pt>
                <c:pt idx="5">
                  <c:v>Yale</c:v>
                </c:pt>
                <c:pt idx="6">
                  <c:v>Daytona</c:v>
                </c:pt>
                <c:pt idx="7">
                  <c:v>Tramway/Wenonah</c:v>
                </c:pt>
              </c:strCache>
            </c:strRef>
          </c:cat>
          <c:val>
            <c:numRef>
              <c:f>'[Metro Security Calls by location (Recovered).xlsx]Sheet4'!$B$6:$I$6</c:f>
              <c:numCache>
                <c:formatCode>General</c:formatCode>
                <c:ptCount val="8"/>
                <c:pt idx="0">
                  <c:v>420</c:v>
                </c:pt>
                <c:pt idx="1">
                  <c:v>81</c:v>
                </c:pt>
                <c:pt idx="2">
                  <c:v>1</c:v>
                </c:pt>
                <c:pt idx="3">
                  <c:v>4</c:v>
                </c:pt>
                <c:pt idx="4">
                  <c:v>81</c:v>
                </c:pt>
                <c:pt idx="5">
                  <c:v>6</c:v>
                </c:pt>
                <c:pt idx="6">
                  <c:v>11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E-4F54-AE16-7E3566D3D608}"/>
            </c:ext>
          </c:extLst>
        </c:ser>
        <c:ser>
          <c:idx val="1"/>
          <c:order val="1"/>
          <c:tx>
            <c:strRef>
              <c:f>'[Metro Security Calls by location (Recovered).xlsx]Sheet4'!$A$7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(Recovered).xlsx]Sheet4'!$B$1:$I$1</c:f>
              <c:strCache>
                <c:ptCount val="8"/>
                <c:pt idx="0">
                  <c:v>ATC</c:v>
                </c:pt>
                <c:pt idx="1">
                  <c:v>CUTC</c:v>
                </c:pt>
                <c:pt idx="2">
                  <c:v>MTC</c:v>
                </c:pt>
                <c:pt idx="3">
                  <c:v>NWTC</c:v>
                </c:pt>
                <c:pt idx="4">
                  <c:v>UTC</c:v>
                </c:pt>
                <c:pt idx="5">
                  <c:v>Yale</c:v>
                </c:pt>
                <c:pt idx="6">
                  <c:v>Daytona</c:v>
                </c:pt>
                <c:pt idx="7">
                  <c:v>Tramway/Wenonah</c:v>
                </c:pt>
              </c:strCache>
            </c:strRef>
          </c:cat>
          <c:val>
            <c:numRef>
              <c:f>'[Metro Security Calls by location (Recovered).xlsx]Sheet4'!$B$7:$I$7</c:f>
              <c:numCache>
                <c:formatCode>General</c:formatCode>
                <c:ptCount val="8"/>
                <c:pt idx="0">
                  <c:v>441</c:v>
                </c:pt>
                <c:pt idx="1">
                  <c:v>121</c:v>
                </c:pt>
                <c:pt idx="2">
                  <c:v>0</c:v>
                </c:pt>
                <c:pt idx="3">
                  <c:v>7</c:v>
                </c:pt>
                <c:pt idx="4">
                  <c:v>96</c:v>
                </c:pt>
                <c:pt idx="5">
                  <c:v>6</c:v>
                </c:pt>
                <c:pt idx="6">
                  <c:v>16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E-4F54-AE16-7E3566D3D608}"/>
            </c:ext>
          </c:extLst>
        </c:ser>
        <c:ser>
          <c:idx val="2"/>
          <c:order val="2"/>
          <c:tx>
            <c:strRef>
              <c:f>'[Metro Security Calls by location (Recovered).xlsx]Sheet4'!$A$8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(Recovered).xlsx]Sheet4'!$B$1:$I$1</c:f>
              <c:strCache>
                <c:ptCount val="8"/>
                <c:pt idx="0">
                  <c:v>ATC</c:v>
                </c:pt>
                <c:pt idx="1">
                  <c:v>CUTC</c:v>
                </c:pt>
                <c:pt idx="2">
                  <c:v>MTC</c:v>
                </c:pt>
                <c:pt idx="3">
                  <c:v>NWTC</c:v>
                </c:pt>
                <c:pt idx="4">
                  <c:v>UTC</c:v>
                </c:pt>
                <c:pt idx="5">
                  <c:v>Yale</c:v>
                </c:pt>
                <c:pt idx="6">
                  <c:v>Daytona</c:v>
                </c:pt>
                <c:pt idx="7">
                  <c:v>Tramway/Wenonah</c:v>
                </c:pt>
              </c:strCache>
            </c:strRef>
          </c:cat>
          <c:val>
            <c:numRef>
              <c:f>'[Metro Security Calls by location (Recovered).xlsx]Sheet4'!$B$8:$I$8</c:f>
              <c:numCache>
                <c:formatCode>General</c:formatCode>
                <c:ptCount val="8"/>
                <c:pt idx="0">
                  <c:v>46</c:v>
                </c:pt>
                <c:pt idx="1">
                  <c:v>35</c:v>
                </c:pt>
                <c:pt idx="2">
                  <c:v>0</c:v>
                </c:pt>
                <c:pt idx="3">
                  <c:v>4</c:v>
                </c:pt>
                <c:pt idx="4">
                  <c:v>14</c:v>
                </c:pt>
                <c:pt idx="5">
                  <c:v>2</c:v>
                </c:pt>
                <c:pt idx="6">
                  <c:v>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2E-4F54-AE16-7E3566D3D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4108640"/>
        <c:axId val="1554113216"/>
      </c:barChart>
      <c:catAx>
        <c:axId val="155410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4113216"/>
        <c:crosses val="autoZero"/>
        <c:auto val="1"/>
        <c:lblAlgn val="ctr"/>
        <c:lblOffset val="100"/>
        <c:noMultiLvlLbl val="0"/>
      </c:catAx>
      <c:valAx>
        <c:axId val="155411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410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Calls</a:t>
            </a:r>
            <a:r>
              <a:rPr lang="en-US" baseline="0"/>
              <a:t> on Bus Routes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'[Metro Security Calls by location (Recovered).xlsx]Sheet3'!$A$6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(Recovered).xlsx]Sheet3'!$B$1:$P$1</c:f>
              <c:strCache>
                <c:ptCount val="15"/>
                <c:pt idx="0">
                  <c:v>Route 1</c:v>
                </c:pt>
                <c:pt idx="1">
                  <c:v>Route 2</c:v>
                </c:pt>
                <c:pt idx="2">
                  <c:v>Route 5</c:v>
                </c:pt>
                <c:pt idx="3">
                  <c:v>Route 8</c:v>
                </c:pt>
                <c:pt idx="4">
                  <c:v>Route 10</c:v>
                </c:pt>
                <c:pt idx="5">
                  <c:v>Route 11</c:v>
                </c:pt>
                <c:pt idx="6">
                  <c:v>Route 16</c:v>
                </c:pt>
                <c:pt idx="7">
                  <c:v>Route 31</c:v>
                </c:pt>
                <c:pt idx="8">
                  <c:v>Route 50</c:v>
                </c:pt>
                <c:pt idx="9">
                  <c:v>Route 53/54</c:v>
                </c:pt>
                <c:pt idx="10">
                  <c:v>Route 66</c:v>
                </c:pt>
                <c:pt idx="11">
                  <c:v>Route 140/141</c:v>
                </c:pt>
                <c:pt idx="12">
                  <c:v>Route 155</c:v>
                </c:pt>
                <c:pt idx="13">
                  <c:v>Route 157</c:v>
                </c:pt>
                <c:pt idx="14">
                  <c:v>Route 766/777</c:v>
                </c:pt>
              </c:strCache>
            </c:strRef>
          </c:cat>
          <c:val>
            <c:numRef>
              <c:f>'[Metro Security Calls by location (Recovered).xlsx]Sheet3'!$B$6:$P$6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80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  <c:pt idx="1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C-4B01-928B-8AC8E2915A02}"/>
            </c:ext>
          </c:extLst>
        </c:ser>
        <c:ser>
          <c:idx val="1"/>
          <c:order val="1"/>
          <c:tx>
            <c:strRef>
              <c:f>'[Metro Security Calls by location (Recovered).xlsx]Sheet3'!$A$7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(Recovered).xlsx]Sheet3'!$B$1:$P$1</c:f>
              <c:strCache>
                <c:ptCount val="15"/>
                <c:pt idx="0">
                  <c:v>Route 1</c:v>
                </c:pt>
                <c:pt idx="1">
                  <c:v>Route 2</c:v>
                </c:pt>
                <c:pt idx="2">
                  <c:v>Route 5</c:v>
                </c:pt>
                <c:pt idx="3">
                  <c:v>Route 8</c:v>
                </c:pt>
                <c:pt idx="4">
                  <c:v>Route 10</c:v>
                </c:pt>
                <c:pt idx="5">
                  <c:v>Route 11</c:v>
                </c:pt>
                <c:pt idx="6">
                  <c:v>Route 16</c:v>
                </c:pt>
                <c:pt idx="7">
                  <c:v>Route 31</c:v>
                </c:pt>
                <c:pt idx="8">
                  <c:v>Route 50</c:v>
                </c:pt>
                <c:pt idx="9">
                  <c:v>Route 53/54</c:v>
                </c:pt>
                <c:pt idx="10">
                  <c:v>Route 66</c:v>
                </c:pt>
                <c:pt idx="11">
                  <c:v>Route 140/141</c:v>
                </c:pt>
                <c:pt idx="12">
                  <c:v>Route 155</c:v>
                </c:pt>
                <c:pt idx="13">
                  <c:v>Route 157</c:v>
                </c:pt>
                <c:pt idx="14">
                  <c:v>Route 766/777</c:v>
                </c:pt>
              </c:strCache>
            </c:strRef>
          </c:cat>
          <c:val>
            <c:numRef>
              <c:f>'[Metro Security Calls by location (Recovered).xlsx]Sheet3'!$B$7:$P$7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52</c:v>
                </c:pt>
                <c:pt idx="11">
                  <c:v>10</c:v>
                </c:pt>
                <c:pt idx="12">
                  <c:v>10</c:v>
                </c:pt>
                <c:pt idx="13">
                  <c:v>2</c:v>
                </c:pt>
                <c:pt idx="14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C-4B01-928B-8AC8E2915A02}"/>
            </c:ext>
          </c:extLst>
        </c:ser>
        <c:ser>
          <c:idx val="2"/>
          <c:order val="2"/>
          <c:tx>
            <c:strRef>
              <c:f>'[Metro Security Calls by location (Recovered).xlsx]Sheet3'!$A$8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'[Metro Security Calls by location (Recovered).xlsx]Sheet3'!$B$1:$P$1</c:f>
              <c:strCache>
                <c:ptCount val="15"/>
                <c:pt idx="0">
                  <c:v>Route 1</c:v>
                </c:pt>
                <c:pt idx="1">
                  <c:v>Route 2</c:v>
                </c:pt>
                <c:pt idx="2">
                  <c:v>Route 5</c:v>
                </c:pt>
                <c:pt idx="3">
                  <c:v>Route 8</c:v>
                </c:pt>
                <c:pt idx="4">
                  <c:v>Route 10</c:v>
                </c:pt>
                <c:pt idx="5">
                  <c:v>Route 11</c:v>
                </c:pt>
                <c:pt idx="6">
                  <c:v>Route 16</c:v>
                </c:pt>
                <c:pt idx="7">
                  <c:v>Route 31</c:v>
                </c:pt>
                <c:pt idx="8">
                  <c:v>Route 50</c:v>
                </c:pt>
                <c:pt idx="9">
                  <c:v>Route 53/54</c:v>
                </c:pt>
                <c:pt idx="10">
                  <c:v>Route 66</c:v>
                </c:pt>
                <c:pt idx="11">
                  <c:v>Route 140/141</c:v>
                </c:pt>
                <c:pt idx="12">
                  <c:v>Route 155</c:v>
                </c:pt>
                <c:pt idx="13">
                  <c:v>Route 157</c:v>
                </c:pt>
                <c:pt idx="14">
                  <c:v>Route 766/777</c:v>
                </c:pt>
              </c:strCache>
            </c:strRef>
          </c:cat>
          <c:val>
            <c:numRef>
              <c:f>'[Metro Security Calls by location (Recovered).xlsx]Sheet3'!$B$8:$P$8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108</c:v>
                </c:pt>
                <c:pt idx="11">
                  <c:v>6</c:v>
                </c:pt>
                <c:pt idx="12">
                  <c:v>11</c:v>
                </c:pt>
                <c:pt idx="13">
                  <c:v>0</c:v>
                </c:pt>
                <c:pt idx="1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FC-4B01-928B-8AC8E2915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1674640"/>
        <c:axId val="291673808"/>
      </c:barChart>
      <c:catAx>
        <c:axId val="2916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673808"/>
        <c:crosses val="autoZero"/>
        <c:auto val="1"/>
        <c:lblAlgn val="ctr"/>
        <c:lblOffset val="100"/>
        <c:noMultiLvlLbl val="0"/>
      </c:catAx>
      <c:valAx>
        <c:axId val="29167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67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'[Metro Security Calls by Type .xlsx]Sheet3'!$A$6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.xlsx]Sheet3'!$B$1:$G$1</c:f>
              <c:strCache>
                <c:ptCount val="6"/>
                <c:pt idx="0">
                  <c:v>Intoxicated </c:v>
                </c:pt>
                <c:pt idx="1">
                  <c:v>Other</c:v>
                </c:pt>
                <c:pt idx="2">
                  <c:v>Narcotics</c:v>
                </c:pt>
                <c:pt idx="3">
                  <c:v>Disorderly Conduct</c:v>
                </c:pt>
                <c:pt idx="4">
                  <c:v>Loitering</c:v>
                </c:pt>
                <c:pt idx="5">
                  <c:v>Wellness/ Medical</c:v>
                </c:pt>
              </c:strCache>
            </c:strRef>
          </c:cat>
          <c:val>
            <c:numRef>
              <c:f>'[Metro Security Calls by Type .xlsx]Sheet3'!$B$6:$G$6</c:f>
              <c:numCache>
                <c:formatCode>General</c:formatCode>
                <c:ptCount val="6"/>
                <c:pt idx="0">
                  <c:v>16</c:v>
                </c:pt>
                <c:pt idx="1">
                  <c:v>12</c:v>
                </c:pt>
                <c:pt idx="2">
                  <c:v>31</c:v>
                </c:pt>
                <c:pt idx="3">
                  <c:v>40</c:v>
                </c:pt>
                <c:pt idx="4">
                  <c:v>119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8-4CAF-96DF-9AE2A59B949E}"/>
            </c:ext>
          </c:extLst>
        </c:ser>
        <c:ser>
          <c:idx val="1"/>
          <c:order val="1"/>
          <c:tx>
            <c:strRef>
              <c:f>'[Metro Security Calls by Type .xlsx]Sheet3'!$A$7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.xlsx]Sheet3'!$B$1:$G$1</c:f>
              <c:strCache>
                <c:ptCount val="6"/>
                <c:pt idx="0">
                  <c:v>Intoxicated </c:v>
                </c:pt>
                <c:pt idx="1">
                  <c:v>Other</c:v>
                </c:pt>
                <c:pt idx="2">
                  <c:v>Narcotics</c:v>
                </c:pt>
                <c:pt idx="3">
                  <c:v>Disorderly Conduct</c:v>
                </c:pt>
                <c:pt idx="4">
                  <c:v>Loitering</c:v>
                </c:pt>
                <c:pt idx="5">
                  <c:v>Wellness/ Medical</c:v>
                </c:pt>
              </c:strCache>
            </c:strRef>
          </c:cat>
          <c:val>
            <c:numRef>
              <c:f>'[Metro Security Calls by Type .xlsx]Sheet3'!$B$7:$G$7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53</c:v>
                </c:pt>
                <c:pt idx="3">
                  <c:v>49</c:v>
                </c:pt>
                <c:pt idx="4">
                  <c:v>116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8-4CAF-96DF-9AE2A59B949E}"/>
            </c:ext>
          </c:extLst>
        </c:ser>
        <c:ser>
          <c:idx val="2"/>
          <c:order val="2"/>
          <c:tx>
            <c:strRef>
              <c:f>'[Metro Security Calls by Type .xlsx]Sheet3'!$A$8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.xlsx]Sheet3'!$B$1:$G$1</c:f>
              <c:strCache>
                <c:ptCount val="6"/>
                <c:pt idx="0">
                  <c:v>Intoxicated </c:v>
                </c:pt>
                <c:pt idx="1">
                  <c:v>Other</c:v>
                </c:pt>
                <c:pt idx="2">
                  <c:v>Narcotics</c:v>
                </c:pt>
                <c:pt idx="3">
                  <c:v>Disorderly Conduct</c:v>
                </c:pt>
                <c:pt idx="4">
                  <c:v>Loitering</c:v>
                </c:pt>
                <c:pt idx="5">
                  <c:v>Wellness/ Medical</c:v>
                </c:pt>
              </c:strCache>
            </c:strRef>
          </c:cat>
          <c:val>
            <c:numRef>
              <c:f>'[Metro Security Calls by Type .xlsx]Sheet3'!$B$8:$G$8</c:f>
              <c:numCache>
                <c:formatCode>General</c:formatCode>
                <c:ptCount val="6"/>
                <c:pt idx="0">
                  <c:v>14</c:v>
                </c:pt>
                <c:pt idx="1">
                  <c:v>16</c:v>
                </c:pt>
                <c:pt idx="2">
                  <c:v>61</c:v>
                </c:pt>
                <c:pt idx="3">
                  <c:v>61</c:v>
                </c:pt>
                <c:pt idx="4">
                  <c:v>179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08-4CAF-96DF-9AE2A59B9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170511"/>
        <c:axId val="1411170927"/>
      </c:barChart>
      <c:catAx>
        <c:axId val="141117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1170927"/>
        <c:crosses val="autoZero"/>
        <c:auto val="1"/>
        <c:lblAlgn val="ctr"/>
        <c:lblOffset val="100"/>
        <c:noMultiLvlLbl val="0"/>
      </c:catAx>
      <c:valAx>
        <c:axId val="141117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1170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'[Metro Security Calls by Type .xlsx]Sheet1'!$A$6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.xlsx]Sheet1'!$B$1:$I$1</c:f>
              <c:strCache>
                <c:ptCount val="8"/>
                <c:pt idx="0">
                  <c:v>Assault</c:v>
                </c:pt>
                <c:pt idx="1">
                  <c:v>Fight</c:v>
                </c:pt>
                <c:pt idx="2">
                  <c:v>Fire</c:v>
                </c:pt>
                <c:pt idx="3">
                  <c:v>Mental Health</c:v>
                </c:pt>
                <c:pt idx="4">
                  <c:v>Traffic</c:v>
                </c:pt>
                <c:pt idx="5">
                  <c:v>Trespass</c:v>
                </c:pt>
                <c:pt idx="6">
                  <c:v>Vandal</c:v>
                </c:pt>
                <c:pt idx="7">
                  <c:v>Suspicious Situation</c:v>
                </c:pt>
              </c:strCache>
            </c:strRef>
          </c:cat>
          <c:val>
            <c:numRef>
              <c:f>'[Metro Security Calls by Type .xlsx]Sheet1'!$B$6:$I$6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2-40A4-B3DD-8F37CC8E8128}"/>
            </c:ext>
          </c:extLst>
        </c:ser>
        <c:ser>
          <c:idx val="1"/>
          <c:order val="1"/>
          <c:tx>
            <c:strRef>
              <c:f>'[Metro Security Calls by Type .xlsx]Sheet1'!$A$7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.xlsx]Sheet1'!$B$1:$I$1</c:f>
              <c:strCache>
                <c:ptCount val="8"/>
                <c:pt idx="0">
                  <c:v>Assault</c:v>
                </c:pt>
                <c:pt idx="1">
                  <c:v>Fight</c:v>
                </c:pt>
                <c:pt idx="2">
                  <c:v>Fire</c:v>
                </c:pt>
                <c:pt idx="3">
                  <c:v>Mental Health</c:v>
                </c:pt>
                <c:pt idx="4">
                  <c:v>Traffic</c:v>
                </c:pt>
                <c:pt idx="5">
                  <c:v>Trespass</c:v>
                </c:pt>
                <c:pt idx="6">
                  <c:v>Vandal</c:v>
                </c:pt>
                <c:pt idx="7">
                  <c:v>Suspicious Situation</c:v>
                </c:pt>
              </c:strCache>
            </c:strRef>
          </c:cat>
          <c:val>
            <c:numRef>
              <c:f>'[Metro Security Calls by Type .xlsx]Sheet1'!$B$7:$I$7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2-40A4-B3DD-8F37CC8E8128}"/>
            </c:ext>
          </c:extLst>
        </c:ser>
        <c:ser>
          <c:idx val="2"/>
          <c:order val="2"/>
          <c:tx>
            <c:strRef>
              <c:f>'[Metro Security Calls by Type .xlsx]Sheet1'!$A$8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'[Metro Security Calls by Type .xlsx]Sheet1'!$B$1:$I$1</c:f>
              <c:strCache>
                <c:ptCount val="8"/>
                <c:pt idx="0">
                  <c:v>Assault</c:v>
                </c:pt>
                <c:pt idx="1">
                  <c:v>Fight</c:v>
                </c:pt>
                <c:pt idx="2">
                  <c:v>Fire</c:v>
                </c:pt>
                <c:pt idx="3">
                  <c:v>Mental Health</c:v>
                </c:pt>
                <c:pt idx="4">
                  <c:v>Traffic</c:v>
                </c:pt>
                <c:pt idx="5">
                  <c:v>Trespass</c:v>
                </c:pt>
                <c:pt idx="6">
                  <c:v>Vandal</c:v>
                </c:pt>
                <c:pt idx="7">
                  <c:v>Suspicious Situation</c:v>
                </c:pt>
              </c:strCache>
            </c:strRef>
          </c:cat>
          <c:val>
            <c:numRef>
              <c:f>'[Metro Security Calls by Type .xlsx]Sheet1'!$B$8:$I$8</c:f>
              <c:numCache>
                <c:formatCode>General</c:formatCode>
                <c:ptCount val="8"/>
                <c:pt idx="0">
                  <c:v>1</c:v>
                </c:pt>
                <c:pt idx="1">
                  <c:v>12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2-40A4-B3DD-8F37CC8E8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869903"/>
        <c:axId val="1962876559"/>
      </c:barChart>
      <c:catAx>
        <c:axId val="196286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2876559"/>
        <c:crosses val="autoZero"/>
        <c:auto val="1"/>
        <c:lblAlgn val="ctr"/>
        <c:lblOffset val="100"/>
        <c:noMultiLvlLbl val="0"/>
      </c:catAx>
      <c:valAx>
        <c:axId val="1962876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286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2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1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608F-CD8C-4391-B331-38551BC68B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2251-ACDD-42DB-A501-C621FC97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75248" y="478490"/>
            <a:ext cx="2652505" cy="369332"/>
          </a:xfrm>
          <a:prstGeom prst="rect">
            <a:avLst/>
          </a:prstGeom>
          <a:noFill/>
          <a:ln w="28575" cmpd="dbl">
            <a:solidFill>
              <a:schemeClr val="tx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9822" y="1283669"/>
            <a:ext cx="11516319" cy="5073365"/>
            <a:chOff x="379141" y="1427357"/>
            <a:chExt cx="11516319" cy="5071240"/>
          </a:xfrm>
        </p:grpSpPr>
        <p:sp>
          <p:nvSpPr>
            <p:cNvPr id="13" name="Rectangle 1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142" y="1427357"/>
              <a:ext cx="11516318" cy="334029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JANUARY RIDERSHIP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714311" y="6462644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8332" y="401546"/>
            <a:ext cx="7128719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INFORMATIONAL REPORT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6" y="298549"/>
            <a:ext cx="1428287" cy="7355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r="28142"/>
          <a:stretch/>
        </p:blipFill>
        <p:spPr>
          <a:xfrm>
            <a:off x="9736318" y="4195635"/>
            <a:ext cx="1632011" cy="195882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447063"/>
              </p:ext>
            </p:extLst>
          </p:nvPr>
        </p:nvGraphicFramePr>
        <p:xfrm>
          <a:off x="513328" y="1723449"/>
          <a:ext cx="6953969" cy="443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881516"/>
              </p:ext>
            </p:extLst>
          </p:nvPr>
        </p:nvGraphicFramePr>
        <p:xfrm>
          <a:off x="7467297" y="1723496"/>
          <a:ext cx="4297439" cy="226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121103" y="4667214"/>
            <a:ext cx="961408" cy="1015663"/>
            <a:chOff x="8084454" y="4260261"/>
            <a:chExt cx="961408" cy="1015663"/>
          </a:xfrm>
        </p:grpSpPr>
        <p:grpSp>
          <p:nvGrpSpPr>
            <p:cNvPr id="3" name="Group 2"/>
            <p:cNvGrpSpPr/>
            <p:nvPr/>
          </p:nvGrpSpPr>
          <p:grpSpPr>
            <a:xfrm>
              <a:off x="8084454" y="4265767"/>
              <a:ext cx="961408" cy="992262"/>
              <a:chOff x="8128162" y="4225209"/>
              <a:chExt cx="737004" cy="797130"/>
            </a:xfrm>
          </p:grpSpPr>
          <p:sp>
            <p:nvSpPr>
              <p:cNvPr id="4" name="Rectangle 3"/>
              <p:cNvSpPr/>
              <p:nvPr/>
            </p:nvSpPr>
            <p:spPr>
              <a:xfrm rot="16200000">
                <a:off x="7861547" y="4491826"/>
                <a:ext cx="797128" cy="263897"/>
              </a:xfrm>
              <a:prstGeom prst="rect">
                <a:avLst/>
              </a:prstGeom>
              <a:solidFill>
                <a:srgbClr val="6A7A1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8115643" y="4501626"/>
                <a:ext cx="797129" cy="24429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8354268" y="4511441"/>
                <a:ext cx="797129" cy="224666"/>
              </a:xfrm>
              <a:prstGeom prst="rect">
                <a:avLst/>
              </a:prstGeom>
              <a:solidFill>
                <a:srgbClr val="0066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782667" y="4311775"/>
              <a:ext cx="24156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JANUARY</a:t>
              </a:r>
              <a:endParaRPr lang="en-US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71684" y="4260261"/>
              <a:ext cx="2415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DECEMBER</a:t>
              </a:r>
              <a:endParaRPr lang="en-US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32495" y="4260261"/>
              <a:ext cx="2415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NOVEMBER</a:t>
              </a:r>
              <a:endParaRPr lang="en-US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14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15" y="139892"/>
            <a:ext cx="11929488" cy="6119768"/>
          </a:xfrm>
          <a:prstGeom prst="rect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1515" y="139892"/>
            <a:ext cx="4822080" cy="456526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26169"/>
              </p:ext>
            </p:extLst>
          </p:nvPr>
        </p:nvGraphicFramePr>
        <p:xfrm>
          <a:off x="5873795" y="702260"/>
          <a:ext cx="5454942" cy="3839092"/>
        </p:xfrm>
        <a:graphic>
          <a:graphicData uri="http://schemas.openxmlformats.org/drawingml/2006/table">
            <a:tbl>
              <a:tblPr/>
              <a:tblGrid>
                <a:gridCol w="909157">
                  <a:extLst>
                    <a:ext uri="{9D8B030D-6E8A-4147-A177-3AD203B41FA5}">
                      <a16:colId xmlns:a16="http://schemas.microsoft.com/office/drawing/2014/main" val="3770715695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2862747601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758981448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4247875786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2174968112"/>
                    </a:ext>
                  </a:extLst>
                </a:gridCol>
                <a:gridCol w="909157">
                  <a:extLst>
                    <a:ext uri="{9D8B030D-6E8A-4147-A177-3AD203B41FA5}">
                      <a16:colId xmlns:a16="http://schemas.microsoft.com/office/drawing/2014/main" val="3470271674"/>
                    </a:ext>
                  </a:extLst>
                </a:gridCol>
              </a:tblGrid>
              <a:tr h="27179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Fixed Route Ridership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57309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974973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781,280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755,491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370,222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393,282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525,529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89963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880,079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805,880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333,389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395,706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589,100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441727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795,408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770,017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349,035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389,426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508,877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83642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837,665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815,378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378,371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438,310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563,424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20114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758,173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694,714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295,324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418,177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540,232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47138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670,554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746,344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276,468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387,785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579,365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379968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716,045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729,005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275,283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422,724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547,662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0465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698,976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764,293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275,242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401,963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540703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757,396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630,292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356,489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469,247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15161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779,357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315,901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356,158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458,194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990052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755,731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306,544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345,151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462,601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58623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729,045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336,563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365,471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477,309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43472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9,159,709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7,670,422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3,976,603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5,114,724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3,854,189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14352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89" y="1523464"/>
            <a:ext cx="3809150" cy="380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16195" y="4738786"/>
            <a:ext cx="41701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24.52% decrease from December, 2022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3.45% increase from January, 2022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0885" y="6403662"/>
            <a:ext cx="645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JANUARY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78" y="6347367"/>
            <a:ext cx="876007" cy="451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79439" y="6434440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2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878" y="209488"/>
            <a:ext cx="11516319" cy="6067526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487765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PARATRANSIT/SUN VAN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884" y="6403662"/>
            <a:ext cx="645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JANUARY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3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35076"/>
              </p:ext>
            </p:extLst>
          </p:nvPr>
        </p:nvGraphicFramePr>
        <p:xfrm>
          <a:off x="6735259" y="1032924"/>
          <a:ext cx="4312308" cy="3055986"/>
        </p:xfrm>
        <a:graphic>
          <a:graphicData uri="http://schemas.openxmlformats.org/drawingml/2006/table">
            <a:tbl>
              <a:tblPr/>
              <a:tblGrid>
                <a:gridCol w="718718">
                  <a:extLst>
                    <a:ext uri="{9D8B030D-6E8A-4147-A177-3AD203B41FA5}">
                      <a16:colId xmlns:a16="http://schemas.microsoft.com/office/drawing/2014/main" val="1143002424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3359577021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178487043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1567829369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1602674478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1540238752"/>
                    </a:ext>
                  </a:extLst>
                </a:gridCol>
              </a:tblGrid>
              <a:tr h="20233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Paratransit (Sun Van) Ridership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57805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064596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20,732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719616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61621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868094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24357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21,388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85885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156092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303836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00400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402560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13298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870871"/>
                  </a:ext>
                </a:extLst>
              </a:tr>
              <a:tr h="20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540969"/>
                  </a:ext>
                </a:extLst>
              </a:tr>
              <a:tr h="223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258,750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196,386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8226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96369"/>
              </p:ext>
            </p:extLst>
          </p:nvPr>
        </p:nvGraphicFramePr>
        <p:xfrm>
          <a:off x="762881" y="2942356"/>
          <a:ext cx="4198139" cy="3070245"/>
        </p:xfrm>
        <a:graphic>
          <a:graphicData uri="http://schemas.openxmlformats.org/drawingml/2006/table">
            <a:tbl>
              <a:tblPr/>
              <a:tblGrid>
                <a:gridCol w="694266">
                  <a:extLst>
                    <a:ext uri="{9D8B030D-6E8A-4147-A177-3AD203B41FA5}">
                      <a16:colId xmlns:a16="http://schemas.microsoft.com/office/drawing/2014/main" val="2164175108"/>
                    </a:ext>
                  </a:extLst>
                </a:gridCol>
                <a:gridCol w="726809">
                  <a:extLst>
                    <a:ext uri="{9D8B030D-6E8A-4147-A177-3AD203B41FA5}">
                      <a16:colId xmlns:a16="http://schemas.microsoft.com/office/drawing/2014/main" val="317987806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3725324449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1264035823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3737699525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141470004"/>
                    </a:ext>
                  </a:extLst>
                </a:gridCol>
              </a:tblGrid>
              <a:tr h="15972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 Van Applications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717872"/>
                  </a:ext>
                </a:extLst>
              </a:tr>
              <a:tr h="212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71788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0565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76667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32124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16619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760237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95530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316277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09108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64794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75221"/>
                  </a:ext>
                </a:extLst>
              </a:tr>
              <a:tr h="205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704214"/>
                  </a:ext>
                </a:extLst>
              </a:tr>
              <a:tr h="212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166534"/>
                  </a:ext>
                </a:extLst>
              </a:tr>
              <a:tr h="212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61647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3999" y="396424"/>
            <a:ext cx="35548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4.55% increase from December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23.13% increase from January 2022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786752"/>
              </p:ext>
            </p:extLst>
          </p:nvPr>
        </p:nvGraphicFramePr>
        <p:xfrm>
          <a:off x="6519147" y="4185490"/>
          <a:ext cx="4744529" cy="196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1" y="1032924"/>
            <a:ext cx="2592957" cy="17286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72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878" y="254324"/>
            <a:ext cx="11516319" cy="6067526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487765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CUSTOMER SERVICE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41" y="492920"/>
            <a:ext cx="4233300" cy="2733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00885" y="6403662"/>
            <a:ext cx="64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JANUARY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359565"/>
              </p:ext>
            </p:extLst>
          </p:nvPr>
        </p:nvGraphicFramePr>
        <p:xfrm>
          <a:off x="678589" y="976708"/>
          <a:ext cx="4474899" cy="236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314" y="1651383"/>
            <a:ext cx="975445" cy="101202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408964"/>
              </p:ext>
            </p:extLst>
          </p:nvPr>
        </p:nvGraphicFramePr>
        <p:xfrm>
          <a:off x="1117188" y="3782216"/>
          <a:ext cx="9931696" cy="2095500"/>
        </p:xfrm>
        <a:graphic>
          <a:graphicData uri="http://schemas.openxmlformats.org/drawingml/2006/table">
            <a:tbl>
              <a:tblPr/>
              <a:tblGrid>
                <a:gridCol w="994654">
                  <a:extLst>
                    <a:ext uri="{9D8B030D-6E8A-4147-A177-3AD203B41FA5}">
                      <a16:colId xmlns:a16="http://schemas.microsoft.com/office/drawing/2014/main" val="370121518"/>
                    </a:ext>
                  </a:extLst>
                </a:gridCol>
                <a:gridCol w="994654">
                  <a:extLst>
                    <a:ext uri="{9D8B030D-6E8A-4147-A177-3AD203B41FA5}">
                      <a16:colId xmlns:a16="http://schemas.microsoft.com/office/drawing/2014/main" val="3709707439"/>
                    </a:ext>
                  </a:extLst>
                </a:gridCol>
                <a:gridCol w="990943">
                  <a:extLst>
                    <a:ext uri="{9D8B030D-6E8A-4147-A177-3AD203B41FA5}">
                      <a16:colId xmlns:a16="http://schemas.microsoft.com/office/drawing/2014/main" val="1023471399"/>
                    </a:ext>
                  </a:extLst>
                </a:gridCol>
                <a:gridCol w="994654">
                  <a:extLst>
                    <a:ext uri="{9D8B030D-6E8A-4147-A177-3AD203B41FA5}">
                      <a16:colId xmlns:a16="http://schemas.microsoft.com/office/drawing/2014/main" val="2526411339"/>
                    </a:ext>
                  </a:extLst>
                </a:gridCol>
                <a:gridCol w="994654">
                  <a:extLst>
                    <a:ext uri="{9D8B030D-6E8A-4147-A177-3AD203B41FA5}">
                      <a16:colId xmlns:a16="http://schemas.microsoft.com/office/drawing/2014/main" val="2696217547"/>
                    </a:ext>
                  </a:extLst>
                </a:gridCol>
                <a:gridCol w="990943">
                  <a:extLst>
                    <a:ext uri="{9D8B030D-6E8A-4147-A177-3AD203B41FA5}">
                      <a16:colId xmlns:a16="http://schemas.microsoft.com/office/drawing/2014/main" val="439035730"/>
                    </a:ext>
                  </a:extLst>
                </a:gridCol>
                <a:gridCol w="994654">
                  <a:extLst>
                    <a:ext uri="{9D8B030D-6E8A-4147-A177-3AD203B41FA5}">
                      <a16:colId xmlns:a16="http://schemas.microsoft.com/office/drawing/2014/main" val="3642719502"/>
                    </a:ext>
                  </a:extLst>
                </a:gridCol>
                <a:gridCol w="994654">
                  <a:extLst>
                    <a:ext uri="{9D8B030D-6E8A-4147-A177-3AD203B41FA5}">
                      <a16:colId xmlns:a16="http://schemas.microsoft.com/office/drawing/2014/main" val="1943415385"/>
                    </a:ext>
                  </a:extLst>
                </a:gridCol>
                <a:gridCol w="990943">
                  <a:extLst>
                    <a:ext uri="{9D8B030D-6E8A-4147-A177-3AD203B41FA5}">
                      <a16:colId xmlns:a16="http://schemas.microsoft.com/office/drawing/2014/main" val="1737739551"/>
                    </a:ext>
                  </a:extLst>
                </a:gridCol>
                <a:gridCol w="990943">
                  <a:extLst>
                    <a:ext uri="{9D8B030D-6E8A-4147-A177-3AD203B41FA5}">
                      <a16:colId xmlns:a16="http://schemas.microsoft.com/office/drawing/2014/main" val="2038631019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Plan Your Ride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Sun Van Reservations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Calls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8418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Presented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Handled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Presented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Handled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Presented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Calls Handled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89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259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578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260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54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948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562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3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57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9072" y="126241"/>
            <a:ext cx="11791949" cy="6105594"/>
            <a:chOff x="379141" y="1427356"/>
            <a:chExt cx="11516319" cy="5071241"/>
          </a:xfrm>
        </p:grpSpPr>
        <p:sp>
          <p:nvSpPr>
            <p:cNvPr id="4" name="Rectangle 3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52805" y="4112442"/>
            <a:ext cx="2914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*Security Checks include officers conducting proactive/routine checks of Transit facilities (bus stops, transit centers) to ensure these areas remain safe.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884" y="6346640"/>
            <a:ext cx="64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JANUARY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7" y="6305734"/>
            <a:ext cx="876007" cy="451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3" y="1684730"/>
            <a:ext cx="4538452" cy="3588029"/>
          </a:xfrm>
          <a:prstGeom prst="rect">
            <a:avLst/>
          </a:prstGeom>
          <a:effectLst/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562289"/>
              </p:ext>
            </p:extLst>
          </p:nvPr>
        </p:nvGraphicFramePr>
        <p:xfrm>
          <a:off x="5480735" y="321513"/>
          <a:ext cx="6139046" cy="324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64911"/>
              </p:ext>
            </p:extLst>
          </p:nvPr>
        </p:nvGraphicFramePr>
        <p:xfrm>
          <a:off x="9019887" y="3897147"/>
          <a:ext cx="2438399" cy="2000250"/>
        </p:xfrm>
        <a:graphic>
          <a:graphicData uri="http://schemas.openxmlformats.org/drawingml/2006/table">
            <a:tbl>
              <a:tblPr/>
              <a:tblGrid>
                <a:gridCol w="1015209">
                  <a:extLst>
                    <a:ext uri="{9D8B030D-6E8A-4147-A177-3AD203B41FA5}">
                      <a16:colId xmlns:a16="http://schemas.microsoft.com/office/drawing/2014/main" val="462366043"/>
                    </a:ext>
                  </a:extLst>
                </a:gridCol>
                <a:gridCol w="711595">
                  <a:extLst>
                    <a:ext uri="{9D8B030D-6E8A-4147-A177-3AD203B41FA5}">
                      <a16:colId xmlns:a16="http://schemas.microsoft.com/office/drawing/2014/main" val="3470247164"/>
                    </a:ext>
                  </a:extLst>
                </a:gridCol>
                <a:gridCol w="711595">
                  <a:extLst>
                    <a:ext uri="{9D8B030D-6E8A-4147-A177-3AD203B41FA5}">
                      <a16:colId xmlns:a16="http://schemas.microsoft.com/office/drawing/2014/main" val="3391794415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Security Calls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Security Check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248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375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0640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2039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688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2881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423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19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18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836" y="207034"/>
            <a:ext cx="11516319" cy="6050273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SECURITY CALLS BY LOCATION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885" y="6403659"/>
            <a:ext cx="64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JANUARY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0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929663" y="1599580"/>
            <a:ext cx="1996651" cy="755525"/>
            <a:chOff x="7392360" y="4025108"/>
            <a:chExt cx="1450493" cy="625004"/>
          </a:xfrm>
        </p:grpSpPr>
        <p:grpSp>
          <p:nvGrpSpPr>
            <p:cNvPr id="31" name="Group 30"/>
            <p:cNvGrpSpPr/>
            <p:nvPr/>
          </p:nvGrpSpPr>
          <p:grpSpPr>
            <a:xfrm>
              <a:off x="7392360" y="4039056"/>
              <a:ext cx="1450493" cy="611056"/>
              <a:chOff x="10172818" y="4000689"/>
              <a:chExt cx="1450493" cy="61105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0941824" y="4383849"/>
                <a:ext cx="681487" cy="198407"/>
              </a:xfrm>
              <a:prstGeom prst="rect">
                <a:avLst/>
              </a:prstGeom>
              <a:solidFill>
                <a:srgbClr val="6A7A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CAF1D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172818" y="4000689"/>
                <a:ext cx="769005" cy="6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January</a:t>
                </a:r>
              </a:p>
              <a:p>
                <a:pPr algn="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December</a:t>
                </a:r>
              </a:p>
              <a:p>
                <a:pPr algn="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November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8161366" y="4223809"/>
              <a:ext cx="681487" cy="1984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CAF1D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61366" y="4025108"/>
              <a:ext cx="681487" cy="19840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CAF1D"/>
                </a:solidFill>
              </a:endParaRPr>
            </a:p>
          </p:txBody>
        </p:sp>
      </p:grp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993757"/>
              </p:ext>
            </p:extLst>
          </p:nvPr>
        </p:nvGraphicFramePr>
        <p:xfrm>
          <a:off x="6379422" y="3163648"/>
          <a:ext cx="5270631" cy="287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599440"/>
              </p:ext>
            </p:extLst>
          </p:nvPr>
        </p:nvGraphicFramePr>
        <p:xfrm>
          <a:off x="559237" y="1250830"/>
          <a:ext cx="5160076" cy="478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16" y="552054"/>
            <a:ext cx="3542637" cy="23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3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4878" y="250166"/>
            <a:ext cx="11516319" cy="6050273"/>
            <a:chOff x="379141" y="1427356"/>
            <a:chExt cx="11516319" cy="5071241"/>
          </a:xfrm>
        </p:grpSpPr>
        <p:sp>
          <p:nvSpPr>
            <p:cNvPr id="4" name="Rectangle 3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SECURITY CALLS BY LOCATION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884" y="6403659"/>
            <a:ext cx="649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JANUARY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0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7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987" y="1171140"/>
            <a:ext cx="8382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S1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987" y="3495460"/>
            <a:ext cx="8382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S2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38260"/>
              </p:ext>
            </p:extLst>
          </p:nvPr>
        </p:nvGraphicFramePr>
        <p:xfrm>
          <a:off x="715988" y="3748807"/>
          <a:ext cx="10777840" cy="2048147"/>
        </p:xfrm>
        <a:graphic>
          <a:graphicData uri="http://schemas.openxmlformats.org/drawingml/2006/table">
            <a:tbl>
              <a:tblPr/>
              <a:tblGrid>
                <a:gridCol w="673615">
                  <a:extLst>
                    <a:ext uri="{9D8B030D-6E8A-4147-A177-3AD203B41FA5}">
                      <a16:colId xmlns:a16="http://schemas.microsoft.com/office/drawing/2014/main" val="3075822862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4125882391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2785529448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3310736251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1982895811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2321809053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781810979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3576884441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3437920431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1123562578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761409075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1271481245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2125209062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3687244640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1157225730"/>
                    </a:ext>
                  </a:extLst>
                </a:gridCol>
                <a:gridCol w="673615">
                  <a:extLst>
                    <a:ext uri="{9D8B030D-6E8A-4147-A177-3AD203B41FA5}">
                      <a16:colId xmlns:a16="http://schemas.microsoft.com/office/drawing/2014/main" val="2541500653"/>
                    </a:ext>
                  </a:extLst>
                </a:gridCol>
              </a:tblGrid>
              <a:tr h="455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53/54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140/141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Route 766/777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99143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086630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917319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026585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201991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918143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699993"/>
                  </a:ext>
                </a:extLst>
              </a:tr>
              <a:tr h="227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56135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34629"/>
              </p:ext>
            </p:extLst>
          </p:nvPr>
        </p:nvGraphicFramePr>
        <p:xfrm>
          <a:off x="715988" y="1397472"/>
          <a:ext cx="10777837" cy="1847850"/>
        </p:xfrm>
        <a:graphic>
          <a:graphicData uri="http://schemas.openxmlformats.org/drawingml/2006/table">
            <a:tbl>
              <a:tblPr/>
              <a:tblGrid>
                <a:gridCol w="1038829">
                  <a:extLst>
                    <a:ext uri="{9D8B030D-6E8A-4147-A177-3AD203B41FA5}">
                      <a16:colId xmlns:a16="http://schemas.microsoft.com/office/drawing/2014/main" val="1430550678"/>
                    </a:ext>
                  </a:extLst>
                </a:gridCol>
                <a:gridCol w="1217376">
                  <a:extLst>
                    <a:ext uri="{9D8B030D-6E8A-4147-A177-3AD203B41FA5}">
                      <a16:colId xmlns:a16="http://schemas.microsoft.com/office/drawing/2014/main" val="3236318657"/>
                    </a:ext>
                  </a:extLst>
                </a:gridCol>
                <a:gridCol w="1217376">
                  <a:extLst>
                    <a:ext uri="{9D8B030D-6E8A-4147-A177-3AD203B41FA5}">
                      <a16:colId xmlns:a16="http://schemas.microsoft.com/office/drawing/2014/main" val="242071701"/>
                    </a:ext>
                  </a:extLst>
                </a:gridCol>
                <a:gridCol w="1217376">
                  <a:extLst>
                    <a:ext uri="{9D8B030D-6E8A-4147-A177-3AD203B41FA5}">
                      <a16:colId xmlns:a16="http://schemas.microsoft.com/office/drawing/2014/main" val="894339745"/>
                    </a:ext>
                  </a:extLst>
                </a:gridCol>
                <a:gridCol w="1217376">
                  <a:extLst>
                    <a:ext uri="{9D8B030D-6E8A-4147-A177-3AD203B41FA5}">
                      <a16:colId xmlns:a16="http://schemas.microsoft.com/office/drawing/2014/main" val="495902436"/>
                    </a:ext>
                  </a:extLst>
                </a:gridCol>
                <a:gridCol w="1217376">
                  <a:extLst>
                    <a:ext uri="{9D8B030D-6E8A-4147-A177-3AD203B41FA5}">
                      <a16:colId xmlns:a16="http://schemas.microsoft.com/office/drawing/2014/main" val="1567697120"/>
                    </a:ext>
                  </a:extLst>
                </a:gridCol>
                <a:gridCol w="1217376">
                  <a:extLst>
                    <a:ext uri="{9D8B030D-6E8A-4147-A177-3AD203B41FA5}">
                      <a16:colId xmlns:a16="http://schemas.microsoft.com/office/drawing/2014/main" val="4187515417"/>
                    </a:ext>
                  </a:extLst>
                </a:gridCol>
                <a:gridCol w="1217376">
                  <a:extLst>
                    <a:ext uri="{9D8B030D-6E8A-4147-A177-3AD203B41FA5}">
                      <a16:colId xmlns:a16="http://schemas.microsoft.com/office/drawing/2014/main" val="1478970514"/>
                    </a:ext>
                  </a:extLst>
                </a:gridCol>
                <a:gridCol w="1217376">
                  <a:extLst>
                    <a:ext uri="{9D8B030D-6E8A-4147-A177-3AD203B41FA5}">
                      <a16:colId xmlns:a16="http://schemas.microsoft.com/office/drawing/2014/main" val="133845842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NWTC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Daytona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Tramway/Wenonah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94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92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30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362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9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07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67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94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83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072" y="126241"/>
            <a:ext cx="11791949" cy="6194938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CALLS BY TYPE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884" y="6402991"/>
            <a:ext cx="64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JANUARY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5"/>
            <a:ext cx="876007" cy="45114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169976" y="2054294"/>
            <a:ext cx="342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69976" y="4679232"/>
            <a:ext cx="342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56814"/>
              </p:ext>
            </p:extLst>
          </p:nvPr>
        </p:nvGraphicFramePr>
        <p:xfrm>
          <a:off x="387744" y="3520829"/>
          <a:ext cx="5782233" cy="2691769"/>
        </p:xfrm>
        <a:graphic>
          <a:graphicData uri="http://schemas.openxmlformats.org/drawingml/2006/table">
            <a:tbl>
              <a:tblPr/>
              <a:tblGrid>
                <a:gridCol w="578223">
                  <a:extLst>
                    <a:ext uri="{9D8B030D-6E8A-4147-A177-3AD203B41FA5}">
                      <a16:colId xmlns:a16="http://schemas.microsoft.com/office/drawing/2014/main" val="1640744115"/>
                    </a:ext>
                  </a:extLst>
                </a:gridCol>
                <a:gridCol w="867335">
                  <a:extLst>
                    <a:ext uri="{9D8B030D-6E8A-4147-A177-3AD203B41FA5}">
                      <a16:colId xmlns:a16="http://schemas.microsoft.com/office/drawing/2014/main" val="3161660400"/>
                    </a:ext>
                  </a:extLst>
                </a:gridCol>
                <a:gridCol w="867335">
                  <a:extLst>
                    <a:ext uri="{9D8B030D-6E8A-4147-A177-3AD203B41FA5}">
                      <a16:colId xmlns:a16="http://schemas.microsoft.com/office/drawing/2014/main" val="3359572721"/>
                    </a:ext>
                  </a:extLst>
                </a:gridCol>
                <a:gridCol w="867335">
                  <a:extLst>
                    <a:ext uri="{9D8B030D-6E8A-4147-A177-3AD203B41FA5}">
                      <a16:colId xmlns:a16="http://schemas.microsoft.com/office/drawing/2014/main" val="2054684354"/>
                    </a:ext>
                  </a:extLst>
                </a:gridCol>
                <a:gridCol w="867335">
                  <a:extLst>
                    <a:ext uri="{9D8B030D-6E8A-4147-A177-3AD203B41FA5}">
                      <a16:colId xmlns:a16="http://schemas.microsoft.com/office/drawing/2014/main" val="1483489110"/>
                    </a:ext>
                  </a:extLst>
                </a:gridCol>
                <a:gridCol w="867335">
                  <a:extLst>
                    <a:ext uri="{9D8B030D-6E8A-4147-A177-3AD203B41FA5}">
                      <a16:colId xmlns:a16="http://schemas.microsoft.com/office/drawing/2014/main" val="677154060"/>
                    </a:ext>
                  </a:extLst>
                </a:gridCol>
                <a:gridCol w="867335">
                  <a:extLst>
                    <a:ext uri="{9D8B030D-6E8A-4147-A177-3AD203B41FA5}">
                      <a16:colId xmlns:a16="http://schemas.microsoft.com/office/drawing/2014/main" val="1074727985"/>
                    </a:ext>
                  </a:extLst>
                </a:gridCol>
              </a:tblGrid>
              <a:tr h="38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Intoxicated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Narcotics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Disorderly Conduct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Loitering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Wellness/ Medical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10643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695287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71653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97881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59901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3858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01625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06706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185897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01463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356374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858621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84862"/>
                  </a:ext>
                </a:extLst>
              </a:tr>
            </a:tbl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540270"/>
              </p:ext>
            </p:extLst>
          </p:nvPr>
        </p:nvGraphicFramePr>
        <p:xfrm>
          <a:off x="6512873" y="3520829"/>
          <a:ext cx="5328321" cy="269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030491"/>
              </p:ext>
            </p:extLst>
          </p:nvPr>
        </p:nvGraphicFramePr>
        <p:xfrm>
          <a:off x="6512872" y="329955"/>
          <a:ext cx="5328321" cy="308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89577"/>
              </p:ext>
            </p:extLst>
          </p:nvPr>
        </p:nvGraphicFramePr>
        <p:xfrm>
          <a:off x="387743" y="853712"/>
          <a:ext cx="5782236" cy="2567107"/>
        </p:xfrm>
        <a:graphic>
          <a:graphicData uri="http://schemas.openxmlformats.org/drawingml/2006/table">
            <a:tbl>
              <a:tblPr/>
              <a:tblGrid>
                <a:gridCol w="475252">
                  <a:extLst>
                    <a:ext uri="{9D8B030D-6E8A-4147-A177-3AD203B41FA5}">
                      <a16:colId xmlns:a16="http://schemas.microsoft.com/office/drawing/2014/main" val="2094459151"/>
                    </a:ext>
                  </a:extLst>
                </a:gridCol>
                <a:gridCol w="663373">
                  <a:extLst>
                    <a:ext uri="{9D8B030D-6E8A-4147-A177-3AD203B41FA5}">
                      <a16:colId xmlns:a16="http://schemas.microsoft.com/office/drawing/2014/main" val="4158512790"/>
                    </a:ext>
                  </a:extLst>
                </a:gridCol>
                <a:gridCol w="663373">
                  <a:extLst>
                    <a:ext uri="{9D8B030D-6E8A-4147-A177-3AD203B41FA5}">
                      <a16:colId xmlns:a16="http://schemas.microsoft.com/office/drawing/2014/main" val="2127502564"/>
                    </a:ext>
                  </a:extLst>
                </a:gridCol>
                <a:gridCol w="663373">
                  <a:extLst>
                    <a:ext uri="{9D8B030D-6E8A-4147-A177-3AD203B41FA5}">
                      <a16:colId xmlns:a16="http://schemas.microsoft.com/office/drawing/2014/main" val="1477131856"/>
                    </a:ext>
                  </a:extLst>
                </a:gridCol>
                <a:gridCol w="663373">
                  <a:extLst>
                    <a:ext uri="{9D8B030D-6E8A-4147-A177-3AD203B41FA5}">
                      <a16:colId xmlns:a16="http://schemas.microsoft.com/office/drawing/2014/main" val="2311816608"/>
                    </a:ext>
                  </a:extLst>
                </a:gridCol>
                <a:gridCol w="663373">
                  <a:extLst>
                    <a:ext uri="{9D8B030D-6E8A-4147-A177-3AD203B41FA5}">
                      <a16:colId xmlns:a16="http://schemas.microsoft.com/office/drawing/2014/main" val="601364104"/>
                    </a:ext>
                  </a:extLst>
                </a:gridCol>
                <a:gridCol w="663373">
                  <a:extLst>
                    <a:ext uri="{9D8B030D-6E8A-4147-A177-3AD203B41FA5}">
                      <a16:colId xmlns:a16="http://schemas.microsoft.com/office/drawing/2014/main" val="3503886821"/>
                    </a:ext>
                  </a:extLst>
                </a:gridCol>
                <a:gridCol w="663373">
                  <a:extLst>
                    <a:ext uri="{9D8B030D-6E8A-4147-A177-3AD203B41FA5}">
                      <a16:colId xmlns:a16="http://schemas.microsoft.com/office/drawing/2014/main" val="2457580393"/>
                    </a:ext>
                  </a:extLst>
                </a:gridCol>
                <a:gridCol w="663373">
                  <a:extLst>
                    <a:ext uri="{9D8B030D-6E8A-4147-A177-3AD203B41FA5}">
                      <a16:colId xmlns:a16="http://schemas.microsoft.com/office/drawing/2014/main" val="247415897"/>
                    </a:ext>
                  </a:extLst>
                </a:gridCol>
              </a:tblGrid>
              <a:tr h="44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Assault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Mental Health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Traffic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Trespass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Vandal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Suspicious Situation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893046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100635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55723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565879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370667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830044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81198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806089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247545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065792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301124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0713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19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23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878" y="207034"/>
            <a:ext cx="11516319" cy="6093404"/>
            <a:chOff x="379141" y="1427356"/>
            <a:chExt cx="11516319" cy="5071241"/>
          </a:xfrm>
        </p:grpSpPr>
        <p:sp>
          <p:nvSpPr>
            <p:cNvPr id="3" name="Rectangle 2"/>
            <p:cNvSpPr/>
            <p:nvPr/>
          </p:nvSpPr>
          <p:spPr>
            <a:xfrm>
              <a:off x="379141" y="1427357"/>
              <a:ext cx="11516319" cy="5071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9142" y="1427356"/>
              <a:ext cx="4682020" cy="49786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UPDATES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884" y="6403662"/>
            <a:ext cx="639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INFORMATIONAL REPORT | JANUARY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771" y="6403662"/>
            <a:ext cx="205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8" y="6362083"/>
            <a:ext cx="876007" cy="451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75" y="1806212"/>
            <a:ext cx="620996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roof and interior repairs to Curio Building</a:t>
            </a:r>
          </a:p>
          <a:p>
            <a:pPr>
              <a:buClr>
                <a:srgbClr val="6A7A1C"/>
              </a:buClr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Hired 2 Mechanics and 3 Parts Workers</a:t>
            </a:r>
          </a:p>
          <a:p>
            <a:pPr>
              <a:buClr>
                <a:srgbClr val="6A7A1C"/>
              </a:buClr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Participated in Albuquerque Comic Con</a:t>
            </a:r>
          </a:p>
          <a:p>
            <a:pPr>
              <a:buClr>
                <a:srgbClr val="6A7A1C"/>
              </a:buClr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Launched “Reasons To Ride” social media campaign</a:t>
            </a:r>
          </a:p>
          <a:p>
            <a:pPr>
              <a:buClr>
                <a:srgbClr val="6A7A1C"/>
              </a:buClr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Service Representatives handled % more calls in January 2023 than December 2022.</a:t>
            </a:r>
          </a:p>
          <a:p>
            <a:pPr>
              <a:buClr>
                <a:srgbClr val="6A7A1C"/>
              </a:buClr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A7A1C"/>
              </a:buClr>
              <a:buFont typeface="Arial" panose="020B0604020202020204" pitchFamily="34" charset="0"/>
              <a:buChar char="♦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Hired 9 new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Motorcoach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Operators and 6 new Sun Van Chauffeurs.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r="5108"/>
          <a:stretch/>
        </p:blipFill>
        <p:spPr>
          <a:xfrm>
            <a:off x="7142671" y="1876045"/>
            <a:ext cx="4028536" cy="33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8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7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757070"/>
    </a:accent1>
    <a:accent2>
      <a:srgbClr val="000000"/>
    </a:accent2>
    <a:accent3>
      <a:srgbClr val="CC0000"/>
    </a:accent3>
    <a:accent4>
      <a:srgbClr val="006666"/>
    </a:accent4>
    <a:accent5>
      <a:srgbClr val="808000"/>
    </a:accent5>
    <a:accent6>
      <a:srgbClr val="BFBFB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7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757070"/>
    </a:accent1>
    <a:accent2>
      <a:srgbClr val="000000"/>
    </a:accent2>
    <a:accent3>
      <a:srgbClr val="CC0000"/>
    </a:accent3>
    <a:accent4>
      <a:srgbClr val="006666"/>
    </a:accent4>
    <a:accent5>
      <a:srgbClr val="808000"/>
    </a:accent5>
    <a:accent6>
      <a:srgbClr val="BFBFB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7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757070"/>
    </a:accent1>
    <a:accent2>
      <a:srgbClr val="000000"/>
    </a:accent2>
    <a:accent3>
      <a:srgbClr val="CC0000"/>
    </a:accent3>
    <a:accent4>
      <a:srgbClr val="006666"/>
    </a:accent4>
    <a:accent5>
      <a:srgbClr val="808000"/>
    </a:accent5>
    <a:accent6>
      <a:srgbClr val="BFBFB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7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757070"/>
    </a:accent1>
    <a:accent2>
      <a:srgbClr val="000000"/>
    </a:accent2>
    <a:accent3>
      <a:srgbClr val="CC0000"/>
    </a:accent3>
    <a:accent4>
      <a:srgbClr val="006666"/>
    </a:accent4>
    <a:accent5>
      <a:srgbClr val="808000"/>
    </a:accent5>
    <a:accent6>
      <a:srgbClr val="BFBFB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1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E7E6E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4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00206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4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00206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1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E7E6E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1">
    <a:dk1>
      <a:sysClr val="windowText" lastClr="000000"/>
    </a:dk1>
    <a:lt1>
      <a:srgbClr val="FFFFFF"/>
    </a:lt1>
    <a:dk2>
      <a:srgbClr val="FFFFFF"/>
    </a:dk2>
    <a:lt2>
      <a:srgbClr val="E7E6E6"/>
    </a:lt2>
    <a:accent1>
      <a:srgbClr val="808000"/>
    </a:accent1>
    <a:accent2>
      <a:srgbClr val="006666"/>
    </a:accent2>
    <a:accent3>
      <a:srgbClr val="CC0000"/>
    </a:accent3>
    <a:accent4>
      <a:srgbClr val="000000"/>
    </a:accent4>
    <a:accent5>
      <a:srgbClr val="757070"/>
    </a:accent5>
    <a:accent6>
      <a:srgbClr val="E7E6E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75142</TotalTime>
  <Words>1062</Words>
  <Application>Microsoft Office PowerPoint</Application>
  <PresentationFormat>Widescreen</PresentationFormat>
  <Paragraphs>830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N. Holcomb</dc:creator>
  <cp:lastModifiedBy>Megan N. Holcomb</cp:lastModifiedBy>
  <cp:revision>308</cp:revision>
  <cp:lastPrinted>2023-04-11T20:58:06Z</cp:lastPrinted>
  <dcterms:created xsi:type="dcterms:W3CDTF">2022-06-10T15:57:16Z</dcterms:created>
  <dcterms:modified xsi:type="dcterms:W3CDTF">2023-04-13T22:38:40Z</dcterms:modified>
</cp:coreProperties>
</file>